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70" r:id="rId6"/>
    <p:sldId id="274" r:id="rId7"/>
    <p:sldId id="272" r:id="rId8"/>
    <p:sldId id="268" r:id="rId9"/>
    <p:sldId id="273"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F1318C4-8C84-4A01-99B3-9C73008B53BA}"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1318C4-8C84-4A01-99B3-9C73008B53BA}"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1318C4-8C84-4A01-99B3-9C73008B53BA}"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1318C4-8C84-4A01-99B3-9C73008B53BA}"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1318C4-8C84-4A01-99B3-9C73008B53BA}"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F1318C4-8C84-4A01-99B3-9C73008B53BA}" type="datetimeFigureOut">
              <a:rPr lang="en-US" smtClean="0"/>
              <a:pPr/>
              <a:t>10/6/2009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F1318C4-8C84-4A01-99B3-9C73008B53BA}" type="datetimeFigureOut">
              <a:rPr lang="en-US" smtClean="0"/>
              <a:pPr/>
              <a:t>10/6/2009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F1318C4-8C84-4A01-99B3-9C73008B53BA}" type="datetimeFigureOut">
              <a:rPr lang="en-US" smtClean="0"/>
              <a:pPr/>
              <a:t>10/6/2009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1318C4-8C84-4A01-99B3-9C73008B53BA}" type="datetimeFigureOut">
              <a:rPr lang="en-US" smtClean="0"/>
              <a:pPr/>
              <a:t>10/6/2009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1318C4-8C84-4A01-99B3-9C73008B53BA}" type="datetimeFigureOut">
              <a:rPr lang="en-US" smtClean="0"/>
              <a:pPr/>
              <a:t>10/6/2009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1318C4-8C84-4A01-99B3-9C73008B53BA}" type="datetimeFigureOut">
              <a:rPr lang="en-US" smtClean="0"/>
              <a:pPr/>
              <a:t>10/6/2009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DC6216-C438-4EB8-919F-3EE1E75E132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1318C4-8C84-4A01-99B3-9C73008B53BA}" type="datetimeFigureOut">
              <a:rPr lang="en-US" smtClean="0"/>
              <a:pPr/>
              <a:t>10/6/2009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C6216-C438-4EB8-919F-3EE1E75E132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images.google.co.uk/imgres?imgurl=http://rianvdm.smugmug.com/photos/210182101-D.jpg&amp;imgrefurl=http://www.ux-sa.com/2007/10/visualization-of-quantitative-data-bad.html&amp;usg=__vb6IBX2lp_v_nw1xc4QMQkuF6no=&amp;h=359&amp;w=439&amp;sz=21&amp;hl=en&amp;start=8&amp;um=1&amp;tbnid=nz7Uvmt5ZjFHyM:&amp;tbnh=104&amp;tbnw=127&amp;prev=/images?q=quantitative+data&amp;ndsp=20&amp;um=1&amp;hl=en&amp;safe=active&amp;sa=N" TargetMode="External"/><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hyperlink" Target="http://images.google.co.uk/imgres?imgurl=http://www.k12.nf.ca/jakeman/grade_12_03/graphs4.gif&amp;imgrefurl=http://www.k12.nf.ca/jakeman/grade_12_03/graphs.htm&amp;usg=__42vU6G2IHY_7mvxevkHqUKeW49A=&amp;h=647&amp;w=1063&amp;sz=15&amp;hl=en&amp;start=2&amp;um=1&amp;tbnid=GbzskOq_FkcI1M:&amp;tbnh=91&amp;tbnw=150&amp;prev=/images?q=graphs&amp;um=1&amp;hl=en&amp;safe=active" TargetMode="External"/><Relationship Id="rId1" Type="http://schemas.openxmlformats.org/officeDocument/2006/relationships/slideLayout" Target="../slideLayouts/slideLayout1.xml"/><Relationship Id="rId6" Type="http://schemas.openxmlformats.org/officeDocument/2006/relationships/hyperlink" Target="http://images.google.co.uk/imgres?imgurl=http://argyll.epsb.ca/jreed/math9/strand4/graph_line.gif&amp;imgrefurl=http://argyll.epsb.ca/jreed/math9/strand4/4102.htm&amp;usg=__mSTWzKzgGWWOQvzy0ifqnGCrzjY=&amp;h=335&amp;w=432&amp;sz=7&amp;hl=en&amp;start=10&amp;um=1&amp;tbnid=t9VnhYl6N8xv5M:&amp;tbnh=98&amp;tbnw=126&amp;prev=/images?q=line+graphs&amp;um=1&amp;hl=en&amp;safe=active" TargetMode="External"/><Relationship Id="rId5" Type="http://schemas.openxmlformats.org/officeDocument/2006/relationships/image" Target="../media/image2.jpeg"/><Relationship Id="rId4" Type="http://schemas.openxmlformats.org/officeDocument/2006/relationships/hyperlink" Target="http://images.google.co.uk/imgres?imgurl=http://www.ianmjones.net/wp-content/images/SimpleGraphL.jpg&amp;imgrefurl=http://www.ianmjones.net/archives/2006/04/&amp;usg=__T19Iqgt53TYNciFj0APJX4z7FlI=&amp;h=392&amp;w=806&amp;sz=29&amp;hl=en&amp;start=11&amp;um=1&amp;tbnid=AUpZToAGnWJEYM:&amp;tbnh=70&amp;tbnw=143&amp;prev=/images?q=graphs&amp;um=1&amp;hl=en&amp;safe=active" TargetMode="External"/><Relationship Id="rId9"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images.google.co.uk/imgres?imgurl=http://www.k12.nf.ca/jakeman/grade_12_03/graphs4.gif&amp;imgrefurl=http://www.k12.nf.ca/jakeman/grade_12_03/graphs.htm&amp;usg=__42vU6G2IHY_7mvxevkHqUKeW49A=&amp;h=647&amp;w=1063&amp;sz=15&amp;hl=en&amp;start=2&amp;um=1&amp;tbnid=GbzskOq_FkcI1M:&amp;tbnh=91&amp;tbnw=150&amp;prev=/images?q=graphs&amp;um=1&amp;hl=en&amp;safe=active"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http://images.google.co.uk/imgres?imgurl=http://argyll.epsb.ca/jreed/math9/strand4/graph_line.gif&amp;imgrefurl=http://argyll.epsb.ca/jreed/math9/strand4/4102.htm&amp;usg=__mSTWzKzgGWWOQvzy0ifqnGCrzjY=&amp;h=335&amp;w=432&amp;sz=7&amp;hl=en&amp;start=10&amp;um=1&amp;tbnid=t9VnhYl6N8xv5M:&amp;tbnh=98&amp;tbnw=126&amp;prev=/images?q=line+graphs&amp;um=1&amp;hl=en&amp;safe=activ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642918"/>
            <a:ext cx="7772400" cy="1470025"/>
          </a:xfrm>
        </p:spPr>
        <p:txBody>
          <a:bodyPr/>
          <a:lstStyle/>
          <a:p>
            <a:r>
              <a:rPr lang="en-GB" b="1" u="sng" dirty="0" smtClean="0"/>
              <a:t>Results of the pilot study</a:t>
            </a:r>
            <a:endParaRPr lang="en-GB" b="1" u="sng" dirty="0"/>
          </a:p>
        </p:txBody>
      </p:sp>
      <p:sp>
        <p:nvSpPr>
          <p:cNvPr id="3" name="Subtitle 2"/>
          <p:cNvSpPr>
            <a:spLocks noGrp="1"/>
          </p:cNvSpPr>
          <p:nvPr>
            <p:ph type="subTitle" idx="1"/>
          </p:nvPr>
        </p:nvSpPr>
        <p:spPr>
          <a:xfrm>
            <a:off x="642910" y="2643182"/>
            <a:ext cx="7643866" cy="2857520"/>
          </a:xfrm>
          <a:solidFill>
            <a:srgbClr val="FFFF00"/>
          </a:solidFill>
        </p:spPr>
        <p:txBody>
          <a:bodyPr>
            <a:normAutofit lnSpcReduction="10000"/>
          </a:bodyPr>
          <a:lstStyle/>
          <a:p>
            <a:r>
              <a:rPr lang="en-GB" b="1" u="sng" dirty="0" smtClean="0">
                <a:solidFill>
                  <a:schemeClr val="tx1"/>
                </a:solidFill>
              </a:rPr>
              <a:t>Starter: </a:t>
            </a:r>
            <a:r>
              <a:rPr lang="en-GB" dirty="0" smtClean="0">
                <a:solidFill>
                  <a:schemeClr val="tx1"/>
                </a:solidFill>
              </a:rPr>
              <a:t>Working in pairs, label one person ‘Person A’ and the other person ‘Person B’</a:t>
            </a:r>
          </a:p>
          <a:p>
            <a:r>
              <a:rPr lang="en-GB" dirty="0" smtClean="0">
                <a:solidFill>
                  <a:schemeClr val="tx1"/>
                </a:solidFill>
              </a:rPr>
              <a:t>Person A must then identify 3 things that person B found out when they completed their Pilot Study, and Person B does the same to Person A.</a:t>
            </a:r>
          </a:p>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H</a:t>
            </a:r>
            <a:r>
              <a:rPr lang="en-GB" b="1" u="sng" dirty="0" smtClean="0"/>
              <a:t>omework</a:t>
            </a:r>
            <a:endParaRPr lang="en-GB" b="1" u="sng" dirty="0"/>
          </a:p>
        </p:txBody>
      </p:sp>
      <p:sp>
        <p:nvSpPr>
          <p:cNvPr id="3" name="Content Placeholder 2"/>
          <p:cNvSpPr>
            <a:spLocks noGrp="1"/>
          </p:cNvSpPr>
          <p:nvPr>
            <p:ph idx="1"/>
          </p:nvPr>
        </p:nvSpPr>
        <p:spPr>
          <a:xfrm>
            <a:off x="457200" y="1600201"/>
            <a:ext cx="8229600" cy="3114684"/>
          </a:xfrm>
          <a:solidFill>
            <a:srgbClr val="0070C0"/>
          </a:solidFill>
        </p:spPr>
        <p:txBody>
          <a:bodyPr/>
          <a:lstStyle/>
          <a:p>
            <a:pPr>
              <a:buNone/>
            </a:pPr>
            <a:r>
              <a:rPr lang="en-GB" dirty="0" smtClean="0"/>
              <a:t> Ensure that you have completed the bar charts, tables and pie charts on Excel, and have completed the types version of analysing your results ready to be handed in on the next lesson.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The big picture</a:t>
            </a:r>
            <a:endParaRPr lang="en-GB" b="1" u="sng" dirty="0"/>
          </a:p>
        </p:txBody>
      </p:sp>
      <p:sp>
        <p:nvSpPr>
          <p:cNvPr id="3" name="Content Placeholder 2"/>
          <p:cNvSpPr>
            <a:spLocks noGrp="1"/>
          </p:cNvSpPr>
          <p:nvPr>
            <p:ph idx="1"/>
          </p:nvPr>
        </p:nvSpPr>
        <p:spPr>
          <a:solidFill>
            <a:srgbClr val="92D050"/>
          </a:solidFill>
        </p:spPr>
        <p:txBody>
          <a:bodyPr>
            <a:normAutofit lnSpcReduction="10000"/>
          </a:bodyPr>
          <a:lstStyle/>
          <a:p>
            <a:r>
              <a:rPr lang="en-GB" dirty="0" smtClean="0"/>
              <a:t>Your pilot study results are a way of showing the examiner that you have correctly analysed your pilot study, and made changes that will provide you with a better way of obtaining your primary research. </a:t>
            </a:r>
          </a:p>
          <a:p>
            <a:endParaRPr lang="en-GB" dirty="0"/>
          </a:p>
          <a:p>
            <a:r>
              <a:rPr lang="en-GB" dirty="0" smtClean="0"/>
              <a:t>If you fail to do this, you will not be able to achieve the highest possible results in your coursework.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Learning objective</a:t>
            </a:r>
            <a:endParaRPr lang="en-GB" b="1" u="sng" dirty="0"/>
          </a:p>
        </p:txBody>
      </p:sp>
      <p:sp>
        <p:nvSpPr>
          <p:cNvPr id="3" name="Content Placeholder 2"/>
          <p:cNvSpPr>
            <a:spLocks noGrp="1"/>
          </p:cNvSpPr>
          <p:nvPr>
            <p:ph idx="1"/>
          </p:nvPr>
        </p:nvSpPr>
        <p:spPr>
          <a:solidFill>
            <a:srgbClr val="00B0F0"/>
          </a:solidFill>
        </p:spPr>
        <p:txBody>
          <a:bodyPr/>
          <a:lstStyle/>
          <a:p>
            <a:r>
              <a:rPr lang="en-GB" dirty="0" smtClean="0"/>
              <a:t>To identify the similarities and differences based on the results of your pilot study</a:t>
            </a:r>
          </a:p>
          <a:p>
            <a:r>
              <a:rPr lang="en-GB" dirty="0" smtClean="0"/>
              <a:t>To know how to transfer your primary results into quantitative data.</a:t>
            </a:r>
          </a:p>
          <a:p>
            <a:r>
              <a:rPr lang="en-GB" dirty="0" smtClean="0"/>
              <a:t>To be able to make specific links between your primary results, your aims and hypothesis. </a:t>
            </a:r>
            <a:endParaRPr lang="en-US"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Pilot Results</a:t>
            </a:r>
            <a:endParaRPr lang="en-GB" b="1" u="sng" dirty="0"/>
          </a:p>
        </p:txBody>
      </p:sp>
      <p:sp>
        <p:nvSpPr>
          <p:cNvPr id="3" name="Content Placeholder 2"/>
          <p:cNvSpPr>
            <a:spLocks noGrp="1"/>
          </p:cNvSpPr>
          <p:nvPr>
            <p:ph idx="1"/>
          </p:nvPr>
        </p:nvSpPr>
        <p:spPr>
          <a:solidFill>
            <a:srgbClr val="FFC000"/>
          </a:solidFill>
        </p:spPr>
        <p:txBody>
          <a:bodyPr/>
          <a:lstStyle/>
          <a:p>
            <a:r>
              <a:rPr lang="en-GB" dirty="0" smtClean="0"/>
              <a:t>When analysing the results of your pilot study, you need to ensure that you have a clear understanding of what your results show. </a:t>
            </a:r>
          </a:p>
          <a:p>
            <a:r>
              <a:rPr lang="en-GB" dirty="0" smtClean="0"/>
              <a:t>For example do they show a pattern?</a:t>
            </a:r>
          </a:p>
          <a:p>
            <a:r>
              <a:rPr lang="en-GB" dirty="0" smtClean="0"/>
              <a:t>Think of increases or decreases, such as people's views on whether lone parents have increased or decreased.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3" name="Rectangle 7"/>
          <p:cNvSpPr>
            <a:spLocks noGrp="1" noChangeArrowheads="1"/>
          </p:cNvSpPr>
          <p:nvPr>
            <p:ph type="ctrTitle"/>
          </p:nvPr>
        </p:nvSpPr>
        <p:spPr>
          <a:xfrm>
            <a:off x="685800" y="549275"/>
            <a:ext cx="7772400" cy="1008063"/>
          </a:xfrm>
        </p:spPr>
        <p:txBody>
          <a:bodyPr/>
          <a:lstStyle/>
          <a:p>
            <a:pPr eaLnBrk="1" hangingPunct="1"/>
            <a:r>
              <a:rPr lang="en-GB" sz="2800" b="1" u="sng" dirty="0" smtClean="0"/>
              <a:t>Quantitative data</a:t>
            </a:r>
            <a:endParaRPr lang="en-US" sz="2800" b="1" u="sng" dirty="0" smtClean="0"/>
          </a:p>
        </p:txBody>
      </p:sp>
      <p:sp>
        <p:nvSpPr>
          <p:cNvPr id="4104" name="Rectangle 8"/>
          <p:cNvSpPr>
            <a:spLocks noGrp="1" noChangeArrowheads="1"/>
          </p:cNvSpPr>
          <p:nvPr>
            <p:ph type="subTitle" idx="1"/>
          </p:nvPr>
        </p:nvSpPr>
        <p:spPr>
          <a:xfrm>
            <a:off x="611188" y="1700213"/>
            <a:ext cx="7161212" cy="4681537"/>
          </a:xfrm>
        </p:spPr>
        <p:txBody>
          <a:bodyPr/>
          <a:lstStyle/>
          <a:p>
            <a:pPr eaLnBrk="1" hangingPunct="1"/>
            <a:r>
              <a:rPr lang="en-US" sz="1800" dirty="0" smtClean="0">
                <a:solidFill>
                  <a:schemeClr val="tx1"/>
                </a:solidFill>
              </a:rPr>
              <a:t>Quantitative data. This consists of numerical facts and figures. Positivists tend to favor using quantitative data</a:t>
            </a:r>
            <a:r>
              <a:rPr lang="en-US" dirty="0" smtClean="0">
                <a:solidFill>
                  <a:schemeClr val="tx1"/>
                </a:solidFill>
              </a:rPr>
              <a:t> </a:t>
            </a:r>
          </a:p>
          <a:p>
            <a:pPr eaLnBrk="1" hangingPunct="1"/>
            <a:endParaRPr lang="en-US" dirty="0" smtClean="0"/>
          </a:p>
        </p:txBody>
      </p:sp>
      <p:pic>
        <p:nvPicPr>
          <p:cNvPr id="10244" name="Picture 10" descr="graphs4">
            <a:hlinkClick r:id="rId2"/>
          </p:cNvPr>
          <p:cNvPicPr>
            <a:picLocks noChangeAspect="1" noChangeArrowheads="1"/>
          </p:cNvPicPr>
          <p:nvPr/>
        </p:nvPicPr>
        <p:blipFill>
          <a:blip r:embed="rId3" cstate="print"/>
          <a:srcRect/>
          <a:stretch>
            <a:fillRect/>
          </a:stretch>
        </p:blipFill>
        <p:spPr bwMode="auto">
          <a:xfrm>
            <a:off x="1042988" y="2781300"/>
            <a:ext cx="2520950" cy="1152525"/>
          </a:xfrm>
          <a:prstGeom prst="rect">
            <a:avLst/>
          </a:prstGeom>
          <a:noFill/>
          <a:ln w="9525">
            <a:noFill/>
            <a:miter lim="800000"/>
            <a:headEnd/>
            <a:tailEnd/>
          </a:ln>
        </p:spPr>
      </p:pic>
      <p:pic>
        <p:nvPicPr>
          <p:cNvPr id="10245" name="Picture 12" descr="SimpleGraphL">
            <a:hlinkClick r:id="rId4"/>
          </p:cNvPr>
          <p:cNvPicPr>
            <a:picLocks noChangeAspect="1" noChangeArrowheads="1"/>
          </p:cNvPicPr>
          <p:nvPr/>
        </p:nvPicPr>
        <p:blipFill>
          <a:blip r:embed="rId5" cstate="print"/>
          <a:srcRect/>
          <a:stretch>
            <a:fillRect/>
          </a:stretch>
        </p:blipFill>
        <p:spPr bwMode="auto">
          <a:xfrm>
            <a:off x="4211638" y="2708275"/>
            <a:ext cx="3168650" cy="1171575"/>
          </a:xfrm>
          <a:prstGeom prst="rect">
            <a:avLst/>
          </a:prstGeom>
          <a:noFill/>
          <a:ln w="9525">
            <a:noFill/>
            <a:miter lim="800000"/>
            <a:headEnd/>
            <a:tailEnd/>
          </a:ln>
        </p:spPr>
      </p:pic>
      <p:pic>
        <p:nvPicPr>
          <p:cNvPr id="10246" name="Picture 15" descr="graph_line">
            <a:hlinkClick r:id="rId6"/>
          </p:cNvPr>
          <p:cNvPicPr>
            <a:picLocks noChangeAspect="1" noChangeArrowheads="1"/>
          </p:cNvPicPr>
          <p:nvPr/>
        </p:nvPicPr>
        <p:blipFill>
          <a:blip r:embed="rId7" cstate="print"/>
          <a:srcRect/>
          <a:stretch>
            <a:fillRect/>
          </a:stretch>
        </p:blipFill>
        <p:spPr bwMode="auto">
          <a:xfrm>
            <a:off x="1258888" y="4365625"/>
            <a:ext cx="2376487" cy="1584325"/>
          </a:xfrm>
          <a:prstGeom prst="rect">
            <a:avLst/>
          </a:prstGeom>
          <a:noFill/>
          <a:ln w="9525">
            <a:noFill/>
            <a:miter lim="800000"/>
            <a:headEnd/>
            <a:tailEnd/>
          </a:ln>
        </p:spPr>
      </p:pic>
      <p:pic>
        <p:nvPicPr>
          <p:cNvPr id="10247" name="Picture 17" descr="210182101-D">
            <a:hlinkClick r:id="rId8"/>
          </p:cNvPr>
          <p:cNvPicPr>
            <a:picLocks noChangeAspect="1" noChangeArrowheads="1"/>
          </p:cNvPicPr>
          <p:nvPr/>
        </p:nvPicPr>
        <p:blipFill>
          <a:blip r:embed="rId9" cstate="print"/>
          <a:srcRect/>
          <a:stretch>
            <a:fillRect/>
          </a:stretch>
        </p:blipFill>
        <p:spPr bwMode="auto">
          <a:xfrm>
            <a:off x="4572000" y="4149725"/>
            <a:ext cx="2592388" cy="1493838"/>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fade">
                                      <p:cBhvr>
                                        <p:cTn id="7" dur="1000"/>
                                        <p:tgtEl>
                                          <p:spTgt spid="4103"/>
                                        </p:tgtEl>
                                      </p:cBhvr>
                                    </p:animEffect>
                                    <p:anim calcmode="lin" valueType="num">
                                      <p:cBhvr>
                                        <p:cTn id="8" dur="1000" fill="hold"/>
                                        <p:tgtEl>
                                          <p:spTgt spid="4103"/>
                                        </p:tgtEl>
                                        <p:attrNameLst>
                                          <p:attrName>ppt_x</p:attrName>
                                        </p:attrNameLst>
                                      </p:cBhvr>
                                      <p:tavLst>
                                        <p:tav tm="0">
                                          <p:val>
                                            <p:strVal val="#ppt_x"/>
                                          </p:val>
                                        </p:tav>
                                        <p:tav tm="100000">
                                          <p:val>
                                            <p:strVal val="#ppt_x"/>
                                          </p:val>
                                        </p:tav>
                                      </p:tavLst>
                                    </p:anim>
                                    <p:anim calcmode="lin" valueType="num">
                                      <p:cBhvr>
                                        <p:cTn id="9" dur="898" decel="100000" fill="hold"/>
                                        <p:tgtEl>
                                          <p:spTgt spid="4103"/>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103"/>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104">
                                            <p:txEl>
                                              <p:pRg st="0" end="0"/>
                                            </p:txEl>
                                          </p:spTgt>
                                        </p:tgtEl>
                                        <p:attrNameLst>
                                          <p:attrName>style.visibility</p:attrName>
                                        </p:attrNameLst>
                                      </p:cBhvr>
                                      <p:to>
                                        <p:strVal val="visible"/>
                                      </p:to>
                                    </p:set>
                                    <p:animEffect transition="in" filter="fade">
                                      <p:cBhvr>
                                        <p:cTn id="15" dur="1000"/>
                                        <p:tgtEl>
                                          <p:spTgt spid="4104">
                                            <p:txEl>
                                              <p:pRg st="0" end="0"/>
                                            </p:txEl>
                                          </p:spTgt>
                                        </p:tgtEl>
                                      </p:cBhvr>
                                    </p:animEffect>
                                    <p:anim calcmode="lin" valueType="num">
                                      <p:cBhvr>
                                        <p:cTn id="16" dur="1000" fill="hold"/>
                                        <p:tgtEl>
                                          <p:spTgt spid="4104">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104">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104">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p:bldP spid="410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Tasks</a:t>
            </a:r>
            <a:endParaRPr lang="en-GB" b="1" u="sng" dirty="0"/>
          </a:p>
        </p:txBody>
      </p:sp>
      <p:sp>
        <p:nvSpPr>
          <p:cNvPr id="3" name="Content Placeholder 2"/>
          <p:cNvSpPr>
            <a:spLocks noGrp="1"/>
          </p:cNvSpPr>
          <p:nvPr>
            <p:ph idx="1"/>
          </p:nvPr>
        </p:nvSpPr>
        <p:spPr>
          <a:solidFill>
            <a:srgbClr val="7030A0"/>
          </a:solidFill>
        </p:spPr>
        <p:txBody>
          <a:bodyPr>
            <a:normAutofit fontScale="70000" lnSpcReduction="20000"/>
          </a:bodyPr>
          <a:lstStyle/>
          <a:p>
            <a:pPr marL="514350" indent="-514350">
              <a:buFont typeface="+mj-lt"/>
              <a:buAutoNum type="arabicPeriod"/>
            </a:pPr>
            <a:r>
              <a:rPr lang="en-GB" dirty="0" smtClean="0"/>
              <a:t>Choose 3 questions from your pilot study, which you think supports your hypothesis. You may choose to focus on gender, ethnicity and another relevant question of your choice. </a:t>
            </a:r>
          </a:p>
          <a:p>
            <a:pPr marL="514350" indent="-514350">
              <a:buNone/>
            </a:pPr>
            <a:endParaRPr lang="en-GB" dirty="0" smtClean="0"/>
          </a:p>
          <a:p>
            <a:pPr marL="514350" indent="-514350">
              <a:buNone/>
            </a:pPr>
            <a:r>
              <a:rPr lang="en-GB" dirty="0" smtClean="0"/>
              <a:t>2. Create a pie chart, a table and a bar chart (one for each question that you have chosen). </a:t>
            </a:r>
            <a:r>
              <a:rPr lang="en-GB" dirty="0"/>
              <a:t> </a:t>
            </a:r>
            <a:endParaRPr lang="en-GB" dirty="0" smtClean="0"/>
          </a:p>
          <a:p>
            <a:pPr marL="381000" indent="-381000">
              <a:lnSpc>
                <a:spcPct val="80000"/>
              </a:lnSpc>
              <a:buNone/>
              <a:defRPr/>
            </a:pPr>
            <a:endParaRPr lang="en-GB" dirty="0" smtClean="0"/>
          </a:p>
          <a:p>
            <a:pPr marL="381000" indent="-381000">
              <a:lnSpc>
                <a:spcPct val="80000"/>
              </a:lnSpc>
              <a:buNone/>
              <a:defRPr/>
            </a:pPr>
            <a:r>
              <a:rPr lang="en-GB" dirty="0" smtClean="0"/>
              <a:t>3. Under each chart, graph or table, write 5 sentences that compares, contrasts or generalises the findings. </a:t>
            </a:r>
          </a:p>
          <a:p>
            <a:pPr marL="381000" indent="-381000">
              <a:lnSpc>
                <a:spcPct val="80000"/>
              </a:lnSpc>
              <a:buNone/>
              <a:defRPr/>
            </a:pPr>
            <a:endParaRPr lang="en-GB" dirty="0"/>
          </a:p>
          <a:p>
            <a:pPr marL="381000" indent="-381000">
              <a:lnSpc>
                <a:spcPct val="80000"/>
              </a:lnSpc>
              <a:buNone/>
              <a:defRPr/>
            </a:pPr>
            <a:r>
              <a:rPr lang="en-US" dirty="0" smtClean="0"/>
              <a:t>Point </a:t>
            </a:r>
            <a:r>
              <a:rPr lang="en-US" dirty="0"/>
              <a:t>out the most significant findings.</a:t>
            </a:r>
          </a:p>
          <a:p>
            <a:pPr marL="381000" indent="-381000">
              <a:lnSpc>
                <a:spcPct val="80000"/>
              </a:lnSpc>
              <a:buNone/>
              <a:defRPr/>
            </a:pPr>
            <a:endParaRPr lang="en-US" dirty="0"/>
          </a:p>
          <a:p>
            <a:pPr marL="381000" indent="-381000">
              <a:lnSpc>
                <a:spcPct val="80000"/>
              </a:lnSpc>
              <a:buNone/>
              <a:defRPr/>
            </a:pPr>
            <a:r>
              <a:rPr lang="en-US" dirty="0" smtClean="0"/>
              <a:t> </a:t>
            </a:r>
            <a:r>
              <a:rPr lang="en-US" dirty="0"/>
              <a:t>Only the most important findings need to be </a:t>
            </a:r>
            <a:r>
              <a:rPr lang="en-US" dirty="0" smtClean="0"/>
              <a:t>discussed</a:t>
            </a:r>
          </a:p>
          <a:p>
            <a:pPr marL="381000" indent="-381000">
              <a:lnSpc>
                <a:spcPct val="80000"/>
              </a:lnSpc>
              <a:buNone/>
              <a:defRPr/>
            </a:pPr>
            <a:endParaRPr lang="en-US" dirty="0"/>
          </a:p>
          <a:p>
            <a:pPr marL="381000" indent="-381000">
              <a:lnSpc>
                <a:spcPct val="80000"/>
              </a:lnSpc>
              <a:buNone/>
              <a:defRPr/>
            </a:pPr>
            <a:r>
              <a:rPr lang="en-US" dirty="0" smtClean="0"/>
              <a:t>Refer </a:t>
            </a:r>
            <a:r>
              <a:rPr lang="en-US" dirty="0"/>
              <a:t>to graphs and tables, which relate to your aims and </a:t>
            </a:r>
            <a:r>
              <a:rPr lang="en-US" dirty="0" smtClean="0"/>
              <a:t>hypothesis</a:t>
            </a:r>
          </a:p>
          <a:p>
            <a:pPr marL="381000" indent="-381000">
              <a:lnSpc>
                <a:spcPct val="80000"/>
              </a:lnSpc>
              <a:buNone/>
              <a:defRPr/>
            </a:pPr>
            <a:r>
              <a:rPr lang="en-US" dirty="0" smtClean="0"/>
              <a:t>(15 minutes)</a:t>
            </a:r>
            <a:endParaRPr lang="en-GB" dirty="0" smtClean="0"/>
          </a:p>
          <a:p>
            <a:pPr marL="514350" indent="-514350">
              <a:buFont typeface="+mj-lt"/>
              <a:buAutoNum type="arabicPeriod"/>
            </a:pPr>
            <a:endParaRPr lang="en-GB" dirty="0" smtClean="0"/>
          </a:p>
          <a:p>
            <a:pPr marL="514350" indent="-514350">
              <a:buFont typeface="+mj-lt"/>
              <a:buAutoNum type="arabicPeriod"/>
            </a:pPr>
            <a:endParaRPr lang="en-GB" dirty="0" smtClean="0"/>
          </a:p>
          <a:p>
            <a:pPr>
              <a:buNone/>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3" name="Rectangle 7"/>
          <p:cNvSpPr>
            <a:spLocks noGrp="1" noChangeArrowheads="1"/>
          </p:cNvSpPr>
          <p:nvPr>
            <p:ph type="ctrTitle"/>
          </p:nvPr>
        </p:nvSpPr>
        <p:spPr>
          <a:xfrm>
            <a:off x="685800" y="549275"/>
            <a:ext cx="7772400" cy="1008063"/>
          </a:xfrm>
        </p:spPr>
        <p:txBody>
          <a:bodyPr/>
          <a:lstStyle/>
          <a:p>
            <a:pPr eaLnBrk="1" hangingPunct="1"/>
            <a:r>
              <a:rPr lang="en-GB" sz="2800" b="1" u="sng" dirty="0" smtClean="0"/>
              <a:t>Qualitative </a:t>
            </a:r>
            <a:r>
              <a:rPr lang="en-GB" sz="2800" b="1" u="sng" dirty="0" smtClean="0"/>
              <a:t>data</a:t>
            </a:r>
            <a:endParaRPr lang="en-US" sz="2800" b="1" u="sng" dirty="0" smtClean="0"/>
          </a:p>
        </p:txBody>
      </p:sp>
      <p:sp>
        <p:nvSpPr>
          <p:cNvPr id="4104" name="Rectangle 8"/>
          <p:cNvSpPr>
            <a:spLocks noGrp="1" noChangeArrowheads="1"/>
          </p:cNvSpPr>
          <p:nvPr>
            <p:ph type="subTitle" idx="1"/>
          </p:nvPr>
        </p:nvSpPr>
        <p:spPr>
          <a:xfrm>
            <a:off x="611188" y="1700213"/>
            <a:ext cx="7161212" cy="4681537"/>
          </a:xfrm>
        </p:spPr>
        <p:txBody>
          <a:bodyPr/>
          <a:lstStyle/>
          <a:p>
            <a:pPr eaLnBrk="1" hangingPunct="1"/>
            <a:endParaRPr lang="en-US" dirty="0" smtClean="0"/>
          </a:p>
        </p:txBody>
      </p:sp>
      <p:pic>
        <p:nvPicPr>
          <p:cNvPr id="10244" name="Picture 10" descr="graphs4">
            <a:hlinkClick r:id="rId2"/>
          </p:cNvPr>
          <p:cNvPicPr>
            <a:picLocks noChangeAspect="1" noChangeArrowheads="1"/>
          </p:cNvPicPr>
          <p:nvPr/>
        </p:nvPicPr>
        <p:blipFill>
          <a:blip r:embed="rId3" cstate="print"/>
          <a:srcRect/>
          <a:stretch>
            <a:fillRect/>
          </a:stretch>
        </p:blipFill>
        <p:spPr bwMode="auto">
          <a:xfrm>
            <a:off x="1042988" y="2781300"/>
            <a:ext cx="2520950" cy="1152525"/>
          </a:xfrm>
          <a:prstGeom prst="rect">
            <a:avLst/>
          </a:prstGeom>
          <a:noFill/>
          <a:ln w="9525">
            <a:noFill/>
            <a:miter lim="800000"/>
            <a:headEnd/>
            <a:tailEnd/>
          </a:ln>
        </p:spPr>
      </p:pic>
      <p:pic>
        <p:nvPicPr>
          <p:cNvPr id="10246" name="Picture 15" descr="graph_line">
            <a:hlinkClick r:id="rId4"/>
          </p:cNvPr>
          <p:cNvPicPr>
            <a:picLocks noChangeAspect="1" noChangeArrowheads="1"/>
          </p:cNvPicPr>
          <p:nvPr/>
        </p:nvPicPr>
        <p:blipFill>
          <a:blip r:embed="rId5" cstate="print"/>
          <a:srcRect/>
          <a:stretch>
            <a:fillRect/>
          </a:stretch>
        </p:blipFill>
        <p:spPr bwMode="auto">
          <a:xfrm>
            <a:off x="1258888" y="4365625"/>
            <a:ext cx="2376487" cy="1584325"/>
          </a:xfrm>
          <a:prstGeom prst="rect">
            <a:avLst/>
          </a:prstGeom>
          <a:noFill/>
          <a:ln w="9525">
            <a:noFill/>
            <a:miter lim="800000"/>
            <a:headEnd/>
            <a:tailEnd/>
          </a:ln>
        </p:spPr>
      </p:pic>
      <p:sp>
        <p:nvSpPr>
          <p:cNvPr id="8" name="TextBox 7"/>
          <p:cNvSpPr txBox="1"/>
          <p:nvPr/>
        </p:nvSpPr>
        <p:spPr>
          <a:xfrm>
            <a:off x="3714744" y="2285992"/>
            <a:ext cx="3786214" cy="2308324"/>
          </a:xfrm>
          <a:prstGeom prst="rect">
            <a:avLst/>
          </a:prstGeom>
          <a:noFill/>
        </p:spPr>
        <p:txBody>
          <a:bodyPr wrap="square" rtlCol="0">
            <a:spAutoFit/>
          </a:bodyPr>
          <a:lstStyle/>
          <a:p>
            <a:r>
              <a:rPr lang="en-GB" dirty="0" smtClean="0">
                <a:solidFill>
                  <a:srgbClr val="CC00FF"/>
                </a:solidFill>
              </a:rPr>
              <a:t>For example, based on the views of three  respondents, 80% believed   the reason that number of lone parents had increased was due to changing social attitudes.  </a:t>
            </a:r>
          </a:p>
          <a:p>
            <a:r>
              <a:rPr lang="en-GB" dirty="0" smtClean="0">
                <a:solidFill>
                  <a:srgbClr val="CC00FF"/>
                </a:solidFill>
              </a:rPr>
              <a:t>This supports my hypothesis because it states that changing  social attitudes was the dominant factor. </a:t>
            </a:r>
            <a:r>
              <a:rPr lang="en-GB" dirty="0" smtClean="0">
                <a:solidFill>
                  <a:srgbClr val="CC00FF"/>
                </a:solidFill>
              </a:rPr>
              <a:t> (10 minutes)</a:t>
            </a:r>
            <a:endParaRPr lang="en-GB" dirty="0" smtClean="0">
              <a:solidFill>
                <a:srgbClr val="CC00FF"/>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fade">
                                      <p:cBhvr>
                                        <p:cTn id="7" dur="1000"/>
                                        <p:tgtEl>
                                          <p:spTgt spid="4103"/>
                                        </p:tgtEl>
                                      </p:cBhvr>
                                    </p:animEffect>
                                    <p:anim calcmode="lin" valueType="num">
                                      <p:cBhvr>
                                        <p:cTn id="8" dur="1000" fill="hold"/>
                                        <p:tgtEl>
                                          <p:spTgt spid="4103"/>
                                        </p:tgtEl>
                                        <p:attrNameLst>
                                          <p:attrName>ppt_x</p:attrName>
                                        </p:attrNameLst>
                                      </p:cBhvr>
                                      <p:tavLst>
                                        <p:tav tm="0">
                                          <p:val>
                                            <p:strVal val="#ppt_x"/>
                                          </p:val>
                                        </p:tav>
                                        <p:tav tm="100000">
                                          <p:val>
                                            <p:strVal val="#ppt_x"/>
                                          </p:val>
                                        </p:tav>
                                      </p:tavLst>
                                    </p:anim>
                                    <p:anim calcmode="lin" valueType="num">
                                      <p:cBhvr>
                                        <p:cTn id="9" dur="898" decel="100000" fill="hold"/>
                                        <p:tgtEl>
                                          <p:spTgt spid="4103"/>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103"/>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nodePh="1">
                                  <p:stCondLst>
                                    <p:cond delay="0"/>
                                  </p:stCondLst>
                                  <p:endCondLst>
                                    <p:cond evt="begin" delay="0">
                                      <p:tn val="13"/>
                                    </p:cond>
                                  </p:endCondLst>
                                  <p:childTnLst>
                                    <p:set>
                                      <p:cBhvr>
                                        <p:cTn id="14" dur="1" fill="hold">
                                          <p:stCondLst>
                                            <p:cond delay="0"/>
                                          </p:stCondLst>
                                        </p:cTn>
                                        <p:tgtEl>
                                          <p:spTgt spid="4104">
                                            <p:txEl>
                                              <p:pRg st="0" end="0"/>
                                            </p:txEl>
                                          </p:spTgt>
                                        </p:tgtEl>
                                        <p:attrNameLst>
                                          <p:attrName>style.visibility</p:attrName>
                                        </p:attrNameLst>
                                      </p:cBhvr>
                                      <p:to>
                                        <p:strVal val="visible"/>
                                      </p:to>
                                    </p:set>
                                    <p:animEffect transition="in" filter="fade">
                                      <p:cBhvr>
                                        <p:cTn id="15" dur="1000"/>
                                        <p:tgtEl>
                                          <p:spTgt spid="4104">
                                            <p:txEl>
                                              <p:pRg st="0" end="0"/>
                                            </p:txEl>
                                          </p:spTgt>
                                        </p:tgtEl>
                                      </p:cBhvr>
                                    </p:animEffect>
                                    <p:anim calcmode="lin" valueType="num">
                                      <p:cBhvr>
                                        <p:cTn id="16" dur="1000" fill="hold"/>
                                        <p:tgtEl>
                                          <p:spTgt spid="4104">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104">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104">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p:bldP spid="410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10" y="571480"/>
          <a:ext cx="6943435" cy="5649561"/>
        </p:xfrm>
        <a:graphic>
          <a:graphicData uri="http://schemas.openxmlformats.org/drawingml/2006/table">
            <a:tbl>
              <a:tblPr/>
              <a:tblGrid>
                <a:gridCol w="1843001"/>
                <a:gridCol w="1053144"/>
                <a:gridCol w="1053144"/>
                <a:gridCol w="2994146"/>
              </a:tblGrid>
              <a:tr h="1428760">
                <a:tc>
                  <a:txBody>
                    <a:bodyPr/>
                    <a:lstStyle/>
                    <a:p>
                      <a:pPr>
                        <a:spcAft>
                          <a:spcPts val="0"/>
                        </a:spcAft>
                      </a:pPr>
                      <a:r>
                        <a:rPr lang="en-GB" sz="2000" b="1" dirty="0" smtClean="0">
                          <a:latin typeface="Calibri"/>
                          <a:ea typeface="Calibri"/>
                          <a:cs typeface="Times New Roman"/>
                        </a:rPr>
                        <a:t>Analysing results </a:t>
                      </a:r>
                      <a:endParaRPr lang="en-GB" sz="2000" b="1" dirty="0">
                        <a:latin typeface="Calibri"/>
                        <a:ea typeface="Calibri"/>
                        <a:cs typeface="Times New Roman"/>
                      </a:endParaRPr>
                    </a:p>
                    <a:p>
                      <a:pPr>
                        <a:spcAft>
                          <a:spcPts val="0"/>
                        </a:spcAft>
                      </a:pPr>
                      <a:r>
                        <a:rPr lang="en-GB" sz="2000" dirty="0">
                          <a:latin typeface="Times New Roman"/>
                          <a:ea typeface="Times New Roman"/>
                          <a:cs typeface="Times New Roman"/>
                        </a:rPr>
                        <a:t>Maximum 8 marks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a:latin typeface="Calibri"/>
                          <a:ea typeface="Calibri"/>
                          <a:cs typeface="Times New Roman"/>
                        </a:rPr>
                        <a:t>Band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dirty="0">
                          <a:latin typeface="Times New Roman"/>
                          <a:ea typeface="Times New Roman"/>
                          <a:cs typeface="Times New Roman"/>
                        </a:rPr>
                        <a:t>0 – 2</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b="1" dirty="0" smtClean="0"/>
                        <a:t>Basic</a:t>
                      </a:r>
                      <a:r>
                        <a:rPr lang="en-GB" sz="1800" b="1" baseline="0" dirty="0" smtClean="0"/>
                        <a:t> d</a:t>
                      </a:r>
                      <a:r>
                        <a:rPr lang="en-GB" sz="1800" b="1" dirty="0" smtClean="0"/>
                        <a:t>escriptive presentation of material/</a:t>
                      </a:r>
                      <a:r>
                        <a:rPr lang="en-GB" sz="1800" b="1" baseline="0" dirty="0" smtClean="0"/>
                        <a:t> data</a:t>
                      </a:r>
                      <a:endParaRPr lang="en-GB"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9682">
                <a:tc>
                  <a:txBody>
                    <a:bodyPr/>
                    <a:lstStyle/>
                    <a:p>
                      <a:pPr>
                        <a:spcAft>
                          <a:spcPts val="0"/>
                        </a:spcAft>
                      </a:pPr>
                      <a:r>
                        <a:rPr lang="en-GB" sz="1200" dirty="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en-GB" sz="2000" b="1">
                          <a:latin typeface="Times New Roman"/>
                          <a:ea typeface="Times New Roman"/>
                          <a:cs typeface="Times New Roman"/>
                        </a:rPr>
                        <a:t>Band 2</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a:latin typeface="Times New Roman"/>
                          <a:ea typeface="Times New Roman"/>
                          <a:cs typeface="Times New Roman"/>
                        </a:rPr>
                        <a:t>3 – 5</a:t>
                      </a:r>
                      <a:endParaRPr lang="en-GB" sz="2000">
                        <a:latin typeface="Times New Roman"/>
                        <a:ea typeface="Times New Roman"/>
                        <a:cs typeface="Times New Roman"/>
                      </a:endParaRPr>
                    </a:p>
                    <a:p>
                      <a:pPr>
                        <a:spcAft>
                          <a:spcPts val="0"/>
                        </a:spcAft>
                      </a:pPr>
                      <a:r>
                        <a:rPr lang="en-GB" sz="2000" b="1">
                          <a:latin typeface="Times New Roman"/>
                          <a:ea typeface="Times New Roman"/>
                          <a:cs typeface="Times New Roman"/>
                        </a:rPr>
                        <a:t>Marks</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b="1" dirty="0" smtClean="0"/>
                        <a:t>Some of the data presented are questioned.</a:t>
                      </a:r>
                    </a:p>
                    <a:p>
                      <a:r>
                        <a:rPr lang="en-GB" sz="1800" dirty="0" smtClean="0"/>
                        <a:t>Simple comparisons or contrasts are made.</a:t>
                      </a:r>
                    </a:p>
                    <a:p>
                      <a:r>
                        <a:rPr lang="en-GB" sz="1800" dirty="0" smtClean="0"/>
                        <a:t>Possible patterns or generalisations are</a:t>
                      </a:r>
                    </a:p>
                    <a:p>
                      <a:r>
                        <a:rPr lang="en-GB" sz="1800" dirty="0" smtClean="0"/>
                        <a:t>identified.</a:t>
                      </a:r>
                    </a:p>
                    <a:p>
                      <a:pPr>
                        <a:spcAft>
                          <a:spcPts val="0"/>
                        </a:spcAft>
                      </a:pPr>
                      <a:endParaRPr lang="en-GB"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6241">
                <a:tc>
                  <a:txBody>
                    <a:bodyPr/>
                    <a:lstStyle/>
                    <a:p>
                      <a:pPr>
                        <a:spcAft>
                          <a:spcPts val="0"/>
                        </a:spcAft>
                      </a:pPr>
                      <a:r>
                        <a:rPr lang="en-GB" sz="12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en-GB" sz="2000" b="1">
                          <a:latin typeface="Times New Roman"/>
                          <a:ea typeface="Times New Roman"/>
                          <a:cs typeface="Times New Roman"/>
                        </a:rPr>
                        <a:t>Band 3</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a:latin typeface="Times New Roman"/>
                          <a:ea typeface="Times New Roman"/>
                          <a:cs typeface="Times New Roman"/>
                        </a:rPr>
                        <a:t>6 – 8 </a:t>
                      </a:r>
                      <a:endParaRPr lang="en-GB" sz="2000">
                        <a:latin typeface="Times New Roman"/>
                        <a:ea typeface="Times New Roman"/>
                        <a:cs typeface="Times New Roman"/>
                      </a:endParaRPr>
                    </a:p>
                    <a:p>
                      <a:pPr>
                        <a:spcAft>
                          <a:spcPts val="0"/>
                        </a:spcAft>
                      </a:pPr>
                      <a:r>
                        <a:rPr lang="en-GB" sz="2000" b="1">
                          <a:latin typeface="Times New Roman"/>
                          <a:ea typeface="Times New Roman"/>
                          <a:cs typeface="Times New Roman"/>
                        </a:rPr>
                        <a:t>Marks</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2000" dirty="0" smtClean="0">
                          <a:latin typeface="Times New Roman"/>
                          <a:cs typeface="Times New Roman"/>
                        </a:rPr>
                        <a:t>R</a:t>
                      </a:r>
                      <a:r>
                        <a:rPr lang="en-GB" sz="2000" dirty="0" smtClean="0"/>
                        <a:t>ange of comparisons, contrasts, patterns and</a:t>
                      </a:r>
                    </a:p>
                    <a:p>
                      <a:r>
                        <a:rPr lang="en-GB" sz="2000" dirty="0" smtClean="0"/>
                        <a:t>generalisations are identified.</a:t>
                      </a:r>
                    </a:p>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Plenary</a:t>
            </a:r>
            <a:endParaRPr lang="en-GB" b="1" u="sng" dirty="0"/>
          </a:p>
        </p:txBody>
      </p:sp>
      <p:sp>
        <p:nvSpPr>
          <p:cNvPr id="3" name="Content Placeholder 2"/>
          <p:cNvSpPr>
            <a:spLocks noGrp="1"/>
          </p:cNvSpPr>
          <p:nvPr>
            <p:ph idx="1"/>
          </p:nvPr>
        </p:nvSpPr>
        <p:spPr>
          <a:xfrm>
            <a:off x="457200" y="1600201"/>
            <a:ext cx="8229600" cy="2614618"/>
          </a:xfrm>
          <a:solidFill>
            <a:srgbClr val="92D050"/>
          </a:solidFill>
        </p:spPr>
        <p:txBody>
          <a:bodyPr/>
          <a:lstStyle/>
          <a:p>
            <a:r>
              <a:rPr lang="en-GB" dirty="0" smtClean="0"/>
              <a:t>Once you have completed the activities on the previous slide, you will need to  swap your results  with another person for them to mark it, using the mark scheme and allocate a mark to you. </a:t>
            </a:r>
            <a:r>
              <a:rPr lang="en-GB" dirty="0" smtClean="0"/>
              <a:t>(10 minutes)</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545</Words>
  <Application>Microsoft Office PowerPoint</Application>
  <PresentationFormat>On-screen Show (4:3)</PresentationFormat>
  <Paragraphs>58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Results of the pilot study</vt:lpstr>
      <vt:lpstr>The big picture</vt:lpstr>
      <vt:lpstr>Learning objective</vt:lpstr>
      <vt:lpstr>Pilot Results</vt:lpstr>
      <vt:lpstr>Quantitative data</vt:lpstr>
      <vt:lpstr>Tasks</vt:lpstr>
      <vt:lpstr>Qualitative data</vt:lpstr>
      <vt:lpstr>Slide 8</vt:lpstr>
      <vt:lpstr>Plenary</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Farida</dc:creator>
  <cp:lastModifiedBy>fkerr</cp:lastModifiedBy>
  <cp:revision>13</cp:revision>
  <dcterms:created xsi:type="dcterms:W3CDTF">2009-10-04T13:42:25Z</dcterms:created>
  <dcterms:modified xsi:type="dcterms:W3CDTF">2009-10-06T11:05:43Z</dcterms:modified>
</cp:coreProperties>
</file>